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801" r:id="rId6"/>
    <p:sldId id="810" r:id="rId7"/>
    <p:sldId id="800" r:id="rId8"/>
    <p:sldId id="809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EE7A6"/>
    <a:srgbClr val="888888"/>
    <a:srgbClr val="FF3300"/>
    <a:srgbClr val="FF33CC"/>
    <a:srgbClr val="FF6699"/>
    <a:srgbClr val="FF99FF"/>
    <a:srgbClr val="62A14D"/>
    <a:srgbClr val="000000"/>
    <a:srgbClr val="C6D254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97" autoAdjust="0"/>
    <p:restoredTop sz="97440" autoAdjust="0"/>
  </p:normalViewPr>
  <p:slideViewPr>
    <p:cSldViewPr snapToGrid="0">
      <p:cViewPr varScale="1">
        <p:scale>
          <a:sx n="159" d="100"/>
          <a:sy n="159" d="100"/>
        </p:scale>
        <p:origin x="1688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14" d="100"/>
          <a:sy n="114" d="100"/>
        </p:scale>
        <p:origin x="4344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5/12/2023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5/12/2023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650558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31874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#157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Berlin, Germany, May 22 – 26, 2023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S2-2307002</a:t>
            </a:r>
            <a:endParaRPr lang="de-DE" sz="1400" b="1" dirty="0">
              <a:effectLst/>
              <a:highlight>
                <a:srgbClr val="00FF00"/>
              </a:highligh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WG2#157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de-DE" sz="1200" baseline="0" dirty="0">
                <a:solidFill>
                  <a:schemeClr val="bg1"/>
                </a:solidFill>
              </a:rPr>
              <a:t>Berlin, Germany, May 22 – 26, 2023</a:t>
            </a:r>
            <a:endParaRPr lang="en-GB" altLang="de-DE" sz="1200" baseline="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baseline="30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ID Mapping: From IDs used in AF request to IDs used in V-SMF subscription</a:t>
            </a:r>
            <a:endParaRPr lang="en-GB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altLang="zh-CN" sz="1800" dirty="0"/>
              <a:t>EDGE_Ph2</a:t>
            </a:r>
          </a:p>
          <a:p>
            <a:pPr>
              <a:lnSpc>
                <a:spcPct val="80000"/>
              </a:lnSpc>
            </a:pPr>
            <a:r>
              <a:rPr lang="en-GB" altLang="en-US" sz="1800" dirty="0">
                <a:latin typeface="Arial" panose="020B0604020202020204" pitchFamily="34" charset="0"/>
              </a:rPr>
              <a:t>KI#1/HR</a:t>
            </a:r>
          </a:p>
          <a:p>
            <a:pPr>
              <a:lnSpc>
                <a:spcPct val="80000"/>
              </a:lnSpc>
            </a:pPr>
            <a:r>
              <a:rPr lang="en-GB" altLang="en-US" sz="1800" dirty="0">
                <a:latin typeface="Arial" panose="020B0604020202020204" pitchFamily="34" charset="0"/>
              </a:rPr>
              <a:t>Source</a:t>
            </a:r>
            <a:r>
              <a:rPr lang="en-US" altLang="en-US" sz="1800" dirty="0">
                <a:latin typeface="Arial" panose="020B0604020202020204" pitchFamily="34" charset="0"/>
              </a:rPr>
              <a:t>: </a:t>
            </a:r>
            <a:r>
              <a:rPr lang="en-GB" altLang="zh-CN" sz="1800" dirty="0"/>
              <a:t>Huawei, HiSilicon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6E9EE-8A5C-434A-B191-D12048E9B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120" y="239218"/>
            <a:ext cx="7112602" cy="437225"/>
          </a:xfrm>
        </p:spPr>
        <p:txBody>
          <a:bodyPr/>
          <a:lstStyle/>
          <a:p>
            <a:pPr algn="l"/>
            <a:r>
              <a:rPr lang="en-US" altLang="zh-CN" dirty="0"/>
              <a:t>Background</a:t>
            </a:r>
            <a:endParaRPr lang="en-US" dirty="0"/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7B19AA1A-CB35-4A93-B1F6-0DE9CC7C0FC8}"/>
              </a:ext>
            </a:extLst>
          </p:cNvPr>
          <p:cNvSpPr txBox="1">
            <a:spLocks/>
          </p:cNvSpPr>
          <p:nvPr/>
        </p:nvSpPr>
        <p:spPr>
          <a:xfrm>
            <a:off x="149910" y="1474853"/>
            <a:ext cx="8644418" cy="4204052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GB" altLang="zh-CN" sz="1600" dirty="0"/>
              <a:t>As agreed in last meeting (S2-2306205</a:t>
            </a:r>
            <a:r>
              <a:rPr lang="en-US" altLang="zh-CN" sz="1600" dirty="0"/>
              <a:t>, </a:t>
            </a:r>
            <a:r>
              <a:rPr lang="en-GB" altLang="zh-CN" sz="1600" dirty="0"/>
              <a:t>S2-2306206), for AF influence procedure in HR-SBO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AF can provide AF request using </a:t>
            </a:r>
            <a:r>
              <a:rPr lang="en-US" altLang="zh-CN" sz="1200" dirty="0">
                <a:solidFill>
                  <a:srgbClr val="FF0000"/>
                </a:solidFill>
              </a:rPr>
              <a:t>UE IP/GPSI/External Group ID </a:t>
            </a:r>
            <a:r>
              <a:rPr lang="en-US" altLang="zh-CN" sz="1200" dirty="0"/>
              <a:t>as key.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V-SMF can subscribe for AF request using </a:t>
            </a:r>
            <a:r>
              <a:rPr lang="en-US" altLang="zh-CN" sz="1200" dirty="0">
                <a:solidFill>
                  <a:srgbClr val="FF0000"/>
                </a:solidFill>
              </a:rPr>
              <a:t>SUPI/Internal Group ID </a:t>
            </a:r>
            <a:r>
              <a:rPr lang="en-US" altLang="zh-CN" sz="1200" dirty="0"/>
              <a:t>as Key.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The problem is how the V-NEF can map the “IDs provided by AF” to “IDs used by V-SMF for subscription”, considering the V-NEF has no knowledge about the mapping between these IDs since it does not belongs to HPLMN. Issues include how the V-NEF can: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Map UE IP to SUPI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Map GPSI to SUPI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Map External Group ID to Internal Group ID.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altLang="zh-CN" sz="1200" b="1" i="1" dirty="0"/>
              <a:t>Note: The mapping from GPSI/External Group ID to SUPI/ Internal Group ID also applies for EDI provisioning and ECAI provisioning procedures in VPLMN.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Our considerations for addressing the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Minimize the changes to the H/VPLMN by trying to reuse existing services.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V-NEF can act as a 3</a:t>
            </a:r>
            <a:r>
              <a:rPr lang="en-US" altLang="zh-CN" sz="1200" baseline="30000" dirty="0"/>
              <a:t>rd</a:t>
            </a:r>
            <a:r>
              <a:rPr lang="en-US" altLang="zh-CN" sz="1200" dirty="0"/>
              <a:t> AF to invoke H-NEF services for such ID mapping.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0153009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6E9EE-8A5C-434A-B191-D12048E9B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533" y="239218"/>
            <a:ext cx="7607130" cy="720902"/>
          </a:xfrm>
        </p:spPr>
        <p:txBody>
          <a:bodyPr/>
          <a:lstStyle/>
          <a:p>
            <a:pPr algn="l"/>
            <a:r>
              <a:rPr lang="en-US" altLang="zh-CN" sz="2400" dirty="0"/>
              <a:t>Proposed solutions for UE IP to SUPI mapping</a:t>
            </a:r>
            <a:endParaRPr lang="en-US" sz="2400" dirty="0"/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7B19AA1A-CB35-4A93-B1F6-0DE9CC7C0FC8}"/>
              </a:ext>
            </a:extLst>
          </p:cNvPr>
          <p:cNvSpPr txBox="1">
            <a:spLocks/>
          </p:cNvSpPr>
          <p:nvPr/>
        </p:nvSpPr>
        <p:spPr>
          <a:xfrm>
            <a:off x="410667" y="1214704"/>
            <a:ext cx="5698112" cy="173107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kern="0" dirty="0"/>
              <a:t>Th</a:t>
            </a:r>
            <a:r>
              <a:rPr lang="en-GB" altLang="zh-CN" sz="1600" dirty="0"/>
              <a:t>e V-NEF </a:t>
            </a:r>
            <a:r>
              <a:rPr lang="en-US" altLang="zh-CN" sz="1600" dirty="0"/>
              <a:t>retrieves SUPI corresponding to</a:t>
            </a:r>
            <a:r>
              <a:rPr lang="en-GB" altLang="zh-CN" sz="1600" dirty="0"/>
              <a:t> the UE IP from BSF in HPLMN via H-NEF. </a:t>
            </a:r>
            <a:r>
              <a:rPr lang="en-GB" altLang="zh-CN" sz="1600" b="1" dirty="0"/>
              <a:t>(extending the Nnef_UEId_Get service to support mapping IP-&gt;SUPI)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1200" dirty="0"/>
              <a:t>Further, if the UE IP provided by AF is a NATed IP, the V-NEF first retrieves the private UE IP and IP domain from the UPF which provides the NAT function (reusing the Nupf_GetPrivateUEIP_Get service), and differentiates the scenarios between non-roaming and HR-SBO.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GB" altLang="zh-CN" sz="1600" dirty="0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66EE293-825F-491C-B038-EF65CAEAD05A}"/>
              </a:ext>
            </a:extLst>
          </p:cNvPr>
          <p:cNvGrpSpPr/>
          <p:nvPr/>
        </p:nvGrpSpPr>
        <p:grpSpPr>
          <a:xfrm>
            <a:off x="1475575" y="3171713"/>
            <a:ext cx="1877595" cy="1821819"/>
            <a:chOff x="1378929" y="3167429"/>
            <a:chExt cx="1877595" cy="1821819"/>
          </a:xfrm>
        </p:grpSpPr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1FB62B32-7DB2-410B-A3A1-7A90777CD41E}"/>
                </a:ext>
              </a:extLst>
            </p:cNvPr>
            <p:cNvSpPr/>
            <p:nvPr/>
          </p:nvSpPr>
          <p:spPr>
            <a:xfrm>
              <a:off x="2693666" y="4060162"/>
              <a:ext cx="562858" cy="262967"/>
            </a:xfrm>
            <a:prstGeom prst="rect">
              <a:avLst/>
            </a:prstGeom>
            <a:solidFill>
              <a:srgbClr val="BEE7A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25" kern="0" dirty="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H-NEF</a:t>
              </a:r>
              <a:endParaRPr lang="zh-CN" altLang="en-US" sz="825" kern="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40" name="直接连接符 39"/>
            <p:cNvCxnSpPr>
              <a:cxnSpLocks/>
              <a:stCxn id="56" idx="3"/>
              <a:endCxn id="53" idx="1"/>
            </p:cNvCxnSpPr>
            <p:nvPr/>
          </p:nvCxnSpPr>
          <p:spPr>
            <a:xfrm>
              <a:off x="2194849" y="4191646"/>
              <a:ext cx="498817" cy="0"/>
            </a:xfrm>
            <a:prstGeom prst="line">
              <a:avLst/>
            </a:prstGeom>
            <a:noFill/>
            <a:ln w="6350" cap="flat" cmpd="sng" algn="ctr">
              <a:solidFill>
                <a:srgbClr val="888888"/>
              </a:solidFill>
              <a:prstDash val="solid"/>
              <a:miter lim="800000"/>
            </a:ln>
            <a:effectLst/>
          </p:spPr>
        </p:cxnSp>
        <p:sp>
          <p:nvSpPr>
            <p:cNvPr id="55" name="矩形 54"/>
            <p:cNvSpPr/>
            <p:nvPr/>
          </p:nvSpPr>
          <p:spPr>
            <a:xfrm>
              <a:off x="1618502" y="3167429"/>
              <a:ext cx="562858" cy="262967"/>
            </a:xfrm>
            <a:prstGeom prst="rect">
              <a:avLst/>
            </a:prstGeom>
            <a:solidFill>
              <a:srgbClr val="F4A10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25" kern="0" dirty="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AF</a:t>
              </a:r>
              <a:endParaRPr lang="zh-CN" altLang="en-US" sz="825" kern="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1605013" y="4060162"/>
              <a:ext cx="589836" cy="262967"/>
            </a:xfrm>
            <a:prstGeom prst="rect">
              <a:avLst/>
            </a:prstGeom>
            <a:solidFill>
              <a:srgbClr val="F4A10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25" kern="0" dirty="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(V-)NEF</a:t>
              </a:r>
              <a:endParaRPr lang="zh-CN" altLang="en-US" sz="825" kern="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58" name="直接连接符 57"/>
            <p:cNvCxnSpPr>
              <a:cxnSpLocks/>
              <a:stCxn id="55" idx="2"/>
              <a:endCxn id="56" idx="0"/>
            </p:cNvCxnSpPr>
            <p:nvPr/>
          </p:nvCxnSpPr>
          <p:spPr bwMode="auto">
            <a:xfrm>
              <a:off x="1899931" y="3430396"/>
              <a:ext cx="0" cy="629766"/>
            </a:xfrm>
            <a:prstGeom prst="line">
              <a:avLst/>
            </a:prstGeom>
            <a:noFill/>
            <a:ln w="6350" cap="flat" cmpd="sng" algn="ctr">
              <a:solidFill>
                <a:srgbClr val="888888"/>
              </a:solidFill>
              <a:prstDash val="solid"/>
              <a:miter lim="800000"/>
            </a:ln>
            <a:effectLst/>
          </p:spPr>
        </p:cxnSp>
        <p:cxnSp>
          <p:nvCxnSpPr>
            <p:cNvPr id="97" name="直接连接符 96"/>
            <p:cNvCxnSpPr>
              <a:cxnSpLocks/>
            </p:cNvCxnSpPr>
            <p:nvPr/>
          </p:nvCxnSpPr>
          <p:spPr bwMode="auto">
            <a:xfrm>
              <a:off x="1849183" y="3403572"/>
              <a:ext cx="1" cy="697549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</p:cxn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76AB99CF-2E4D-4127-852C-20D095DCFB94}"/>
                </a:ext>
              </a:extLst>
            </p:cNvPr>
            <p:cNvSpPr/>
            <p:nvPr/>
          </p:nvSpPr>
          <p:spPr>
            <a:xfrm>
              <a:off x="2693666" y="4439752"/>
              <a:ext cx="562858" cy="262967"/>
            </a:xfrm>
            <a:prstGeom prst="rect">
              <a:avLst/>
            </a:prstGeom>
            <a:solidFill>
              <a:srgbClr val="BEE7A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25" kern="0" dirty="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BSF</a:t>
              </a:r>
              <a:endParaRPr lang="zh-CN" altLang="en-US" sz="825" kern="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85C286E5-F89B-486A-A6A0-5A277174E02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127190" y="4133844"/>
              <a:ext cx="669772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A2C5D8CB-878B-494F-B5D1-3CA382B6AF0F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2109371" y="4252906"/>
              <a:ext cx="669772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</p:cxnSp>
        <p:cxnSp>
          <p:nvCxnSpPr>
            <p:cNvPr id="9" name="直接箭头连接符 8">
              <a:extLst>
                <a:ext uri="{FF2B5EF4-FFF2-40B4-BE49-F238E27FC236}">
                  <a16:creationId xmlns:a16="http://schemas.microsoft.com/office/drawing/2014/main" id="{FFE2630E-67EE-456A-ADD5-A496E9EC2F8A}"/>
                </a:ext>
              </a:extLst>
            </p:cNvPr>
            <p:cNvCxnSpPr/>
            <p:nvPr/>
          </p:nvCxnSpPr>
          <p:spPr bwMode="auto">
            <a:xfrm>
              <a:off x="3177962" y="4252906"/>
              <a:ext cx="0" cy="31740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triangle"/>
              <a:tailEnd type="triangle"/>
            </a:ln>
            <a:effectLst/>
          </p:spPr>
        </p:cxn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915CB51-67FF-438F-A496-B708716997CD}"/>
                </a:ext>
              </a:extLst>
            </p:cNvPr>
            <p:cNvSpPr txBox="1"/>
            <p:nvPr/>
          </p:nvSpPr>
          <p:spPr>
            <a:xfrm>
              <a:off x="2194849" y="3911691"/>
              <a:ext cx="87245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2. UE IP</a:t>
              </a:r>
              <a:endParaRPr lang="zh-CN" altLang="en-US" dirty="0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409A867-2FF3-4D9B-B3A6-D45A27D72836}"/>
                </a:ext>
              </a:extLst>
            </p:cNvPr>
            <p:cNvSpPr txBox="1"/>
            <p:nvPr/>
          </p:nvSpPr>
          <p:spPr>
            <a:xfrm>
              <a:off x="2178843" y="4232887"/>
              <a:ext cx="8403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FF0000"/>
                  </a:solidFill>
                </a:rPr>
                <a:t>3. UE ID</a:t>
              </a:r>
            </a:p>
            <a:p>
              <a:r>
                <a:rPr lang="en-US" altLang="zh-CN" dirty="0">
                  <a:solidFill>
                    <a:srgbClr val="FF0000"/>
                  </a:solidFill>
                </a:rPr>
                <a:t>(SUPI)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D1C4DA56-604D-4287-BA94-7B765093250A}"/>
                </a:ext>
              </a:extLst>
            </p:cNvPr>
            <p:cNvCxnSpPr/>
            <p:nvPr/>
          </p:nvCxnSpPr>
          <p:spPr bwMode="auto">
            <a:xfrm>
              <a:off x="2414763" y="3657009"/>
              <a:ext cx="0" cy="1332239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1F34D1D8-E7CD-413D-9119-B7A9741EF81A}"/>
                </a:ext>
              </a:extLst>
            </p:cNvPr>
            <p:cNvSpPr txBox="1"/>
            <p:nvPr/>
          </p:nvSpPr>
          <p:spPr>
            <a:xfrm>
              <a:off x="1378929" y="3563947"/>
              <a:ext cx="81408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1. UE IP</a:t>
              </a:r>
              <a:endParaRPr lang="zh-CN" altLang="en-US" dirty="0"/>
            </a:p>
          </p:txBody>
        </p:sp>
      </p:grpSp>
      <p:sp>
        <p:nvSpPr>
          <p:cNvPr id="49" name="TextBox 3">
            <a:extLst>
              <a:ext uri="{FF2B5EF4-FFF2-40B4-BE49-F238E27FC236}">
                <a16:creationId xmlns:a16="http://schemas.microsoft.com/office/drawing/2014/main" id="{DA6A95A1-3157-44AE-B1B5-AF3D7BE8C6C7}"/>
              </a:ext>
            </a:extLst>
          </p:cNvPr>
          <p:cNvSpPr txBox="1"/>
          <p:nvPr/>
        </p:nvSpPr>
        <p:spPr>
          <a:xfrm>
            <a:off x="786063" y="5662864"/>
            <a:ext cx="5432449" cy="276999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200" b="1" dirty="0"/>
              <a:t>See CR4110(23.502) and CR0142(23.548) c</a:t>
            </a:r>
            <a:r>
              <a:rPr lang="en-US" altLang="zh-CN" sz="1200" b="1" dirty="0"/>
              <a:t>orresponding to this solution</a:t>
            </a:r>
            <a:r>
              <a:rPr lang="en-US" sz="1200" b="1" dirty="0"/>
              <a:t>.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D94A9D1-F313-4829-AF3F-8A0054163C33}"/>
              </a:ext>
            </a:extLst>
          </p:cNvPr>
          <p:cNvSpPr txBox="1"/>
          <p:nvPr/>
        </p:nvSpPr>
        <p:spPr>
          <a:xfrm>
            <a:off x="2206017" y="5163712"/>
            <a:ext cx="8140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Public IP</a:t>
            </a:r>
            <a:endParaRPr lang="zh-CN" altLang="en-US" dirty="0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4FC7BB07-A23D-4D2D-A11A-DAC3DA1CC4CC}"/>
              </a:ext>
            </a:extLst>
          </p:cNvPr>
          <p:cNvSpPr txBox="1"/>
          <p:nvPr/>
        </p:nvSpPr>
        <p:spPr>
          <a:xfrm>
            <a:off x="5626411" y="5189679"/>
            <a:ext cx="8140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NATed IP</a:t>
            </a:r>
            <a:endParaRPr lang="zh-CN" altLang="en-US" dirty="0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210E784A-44BA-412B-A18C-7CEA1D6081EB}"/>
              </a:ext>
            </a:extLst>
          </p:cNvPr>
          <p:cNvGrpSpPr/>
          <p:nvPr/>
        </p:nvGrpSpPr>
        <p:grpSpPr>
          <a:xfrm>
            <a:off x="4501769" y="3167429"/>
            <a:ext cx="2793048" cy="1914882"/>
            <a:chOff x="4405028" y="3008643"/>
            <a:chExt cx="2793048" cy="1914882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42AC261A-E22C-4D2E-81B1-6BFB4FF9F3EB}"/>
                </a:ext>
              </a:extLst>
            </p:cNvPr>
            <p:cNvSpPr/>
            <p:nvPr/>
          </p:nvSpPr>
          <p:spPr>
            <a:xfrm>
              <a:off x="4511503" y="3886814"/>
              <a:ext cx="562858" cy="262967"/>
            </a:xfrm>
            <a:prstGeom prst="rect">
              <a:avLst/>
            </a:prstGeom>
            <a:solidFill>
              <a:srgbClr val="F4A10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25" kern="0" dirty="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V-NRF</a:t>
              </a:r>
              <a:endParaRPr lang="zh-CN" altLang="en-US" sz="825" kern="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7ADB648D-81FA-4896-BBFD-71560532C914}"/>
                </a:ext>
              </a:extLst>
            </p:cNvPr>
            <p:cNvCxnSpPr>
              <a:cxnSpLocks/>
              <a:stCxn id="38" idx="1"/>
            </p:cNvCxnSpPr>
            <p:nvPr/>
          </p:nvCxnSpPr>
          <p:spPr>
            <a:xfrm flipH="1" flipV="1">
              <a:off x="5074361" y="4032859"/>
              <a:ext cx="458071" cy="1"/>
            </a:xfrm>
            <a:prstGeom prst="line">
              <a:avLst/>
            </a:prstGeom>
            <a:noFill/>
            <a:ln w="6350" cap="flat" cmpd="sng" algn="ctr">
              <a:solidFill>
                <a:srgbClr val="888888"/>
              </a:solidFill>
              <a:prstDash val="solid"/>
              <a:miter lim="800000"/>
            </a:ln>
            <a:effectLst/>
          </p:spPr>
        </p:cxn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7B9113BC-B2B1-4C48-AE3D-30786D1CB55F}"/>
                </a:ext>
              </a:extLst>
            </p:cNvPr>
            <p:cNvSpPr/>
            <p:nvPr/>
          </p:nvSpPr>
          <p:spPr>
            <a:xfrm>
              <a:off x="5545921" y="3008643"/>
              <a:ext cx="562858" cy="262967"/>
            </a:xfrm>
            <a:prstGeom prst="rect">
              <a:avLst/>
            </a:prstGeom>
            <a:solidFill>
              <a:srgbClr val="F4A10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25" kern="0" dirty="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AF</a:t>
              </a:r>
              <a:endParaRPr lang="zh-CN" altLang="en-US" sz="825" kern="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id="{62E3722C-5E35-45FB-9730-2FADAD16A7D4}"/>
                </a:ext>
              </a:extLst>
            </p:cNvPr>
            <p:cNvSpPr/>
            <p:nvPr/>
          </p:nvSpPr>
          <p:spPr>
            <a:xfrm>
              <a:off x="5532432" y="3901376"/>
              <a:ext cx="589836" cy="262967"/>
            </a:xfrm>
            <a:prstGeom prst="rect">
              <a:avLst/>
            </a:prstGeom>
            <a:solidFill>
              <a:srgbClr val="F4A10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25" kern="0" dirty="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(V-)NEF</a:t>
              </a:r>
              <a:endParaRPr lang="zh-CN" altLang="en-US" sz="825" kern="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2DEF32B9-1D9E-46A6-8B57-BB4618A67753}"/>
                </a:ext>
              </a:extLst>
            </p:cNvPr>
            <p:cNvCxnSpPr>
              <a:cxnSpLocks/>
              <a:stCxn id="37" idx="2"/>
              <a:endCxn id="38" idx="0"/>
            </p:cNvCxnSpPr>
            <p:nvPr/>
          </p:nvCxnSpPr>
          <p:spPr bwMode="auto">
            <a:xfrm>
              <a:off x="5827350" y="3271610"/>
              <a:ext cx="0" cy="629766"/>
            </a:xfrm>
            <a:prstGeom prst="line">
              <a:avLst/>
            </a:prstGeom>
            <a:noFill/>
            <a:ln w="6350" cap="flat" cmpd="sng" algn="ctr">
              <a:solidFill>
                <a:srgbClr val="888888"/>
              </a:solidFill>
              <a:prstDash val="solid"/>
              <a:miter lim="800000"/>
            </a:ln>
            <a:effectLst/>
          </p:spPr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1893163E-49F5-4926-9D15-BB092EED16F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5776602" y="3244786"/>
              <a:ext cx="1" cy="697549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</p:cxn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A368E0A8-6724-467E-B927-663FF613C059}"/>
                </a:ext>
              </a:extLst>
            </p:cNvPr>
            <p:cNvSpPr/>
            <p:nvPr/>
          </p:nvSpPr>
          <p:spPr>
            <a:xfrm>
              <a:off x="5545921" y="4660558"/>
              <a:ext cx="562858" cy="262967"/>
            </a:xfrm>
            <a:prstGeom prst="rect">
              <a:avLst/>
            </a:prstGeom>
            <a:solidFill>
              <a:srgbClr val="F4A10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25" kern="0" dirty="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UPF</a:t>
              </a:r>
              <a:endParaRPr lang="zh-CN" altLang="en-US" sz="825" kern="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F0BA9039-897F-4C02-9219-7EE19BFD8918}"/>
                </a:ext>
              </a:extLst>
            </p:cNvPr>
            <p:cNvCxnSpPr>
              <a:cxnSpLocks/>
              <a:stCxn id="38" idx="2"/>
              <a:endCxn id="42" idx="0"/>
            </p:cNvCxnSpPr>
            <p:nvPr/>
          </p:nvCxnSpPr>
          <p:spPr>
            <a:xfrm>
              <a:off x="5827350" y="4164343"/>
              <a:ext cx="0" cy="496215"/>
            </a:xfrm>
            <a:prstGeom prst="line">
              <a:avLst/>
            </a:prstGeom>
            <a:noFill/>
            <a:ln w="6350" cap="flat" cmpd="sng" algn="ctr">
              <a:solidFill>
                <a:srgbClr val="888888"/>
              </a:solidFill>
              <a:prstDash val="solid"/>
              <a:miter lim="800000"/>
            </a:ln>
            <a:effectLst/>
          </p:spPr>
        </p:cxnSp>
        <p:cxnSp>
          <p:nvCxnSpPr>
            <p:cNvPr id="44" name="直接箭头连接符 43">
              <a:extLst>
                <a:ext uri="{FF2B5EF4-FFF2-40B4-BE49-F238E27FC236}">
                  <a16:creationId xmlns:a16="http://schemas.microsoft.com/office/drawing/2014/main" id="{364F8858-7677-44D8-9B37-D73244D55C46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4948589" y="3940459"/>
              <a:ext cx="709613" cy="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triangle"/>
              <a:tailEnd type="triangle"/>
            </a:ln>
            <a:effectLst/>
          </p:spPr>
        </p:cxnSp>
        <p:cxnSp>
          <p:nvCxnSpPr>
            <p:cNvPr id="45" name="直接箭头连接符 44">
              <a:extLst>
                <a:ext uri="{FF2B5EF4-FFF2-40B4-BE49-F238E27FC236}">
                  <a16:creationId xmlns:a16="http://schemas.microsoft.com/office/drawing/2014/main" id="{D12E04E4-BD42-4917-917F-BCE5D2AB2749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5762375" y="4118166"/>
              <a:ext cx="0" cy="578208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triangle"/>
              <a:tailEnd type="triangle"/>
            </a:ln>
            <a:effectLst/>
          </p:spPr>
        </p:cxn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DF4CDB05-5F87-4054-9F22-C997825DC426}"/>
                </a:ext>
              </a:extLst>
            </p:cNvPr>
            <p:cNvSpPr txBox="1"/>
            <p:nvPr/>
          </p:nvSpPr>
          <p:spPr>
            <a:xfrm>
              <a:off x="4862123" y="4260055"/>
              <a:ext cx="102093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3. Get private UE IP and IP domain</a:t>
              </a:r>
              <a:endParaRPr lang="zh-CN" altLang="en-US" dirty="0"/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A805DD9B-626C-4C79-857B-51D4331FCE4D}"/>
                </a:ext>
              </a:extLst>
            </p:cNvPr>
            <p:cNvSpPr txBox="1"/>
            <p:nvPr/>
          </p:nvSpPr>
          <p:spPr>
            <a:xfrm>
              <a:off x="4754487" y="3322764"/>
              <a:ext cx="123620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1. NATed UE IP</a:t>
              </a:r>
              <a:endParaRPr lang="zh-CN" altLang="en-US" dirty="0"/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A71DE3FA-AFD4-4B51-A3EE-5A9EEF6345EA}"/>
                </a:ext>
              </a:extLst>
            </p:cNvPr>
            <p:cNvSpPr/>
            <p:nvPr/>
          </p:nvSpPr>
          <p:spPr>
            <a:xfrm>
              <a:off x="6635218" y="3902448"/>
              <a:ext cx="562858" cy="262967"/>
            </a:xfrm>
            <a:prstGeom prst="rect">
              <a:avLst/>
            </a:prstGeom>
            <a:solidFill>
              <a:srgbClr val="BEE7A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25" kern="0" dirty="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H-NEF</a:t>
              </a:r>
              <a:endParaRPr lang="zh-CN" altLang="en-US" sz="825" kern="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077A1A19-C522-482B-B286-8C50DDEB20C3}"/>
                </a:ext>
              </a:extLst>
            </p:cNvPr>
            <p:cNvCxnSpPr>
              <a:cxnSpLocks/>
              <a:stCxn id="38" idx="3"/>
              <a:endCxn id="51" idx="1"/>
            </p:cNvCxnSpPr>
            <p:nvPr/>
          </p:nvCxnSpPr>
          <p:spPr>
            <a:xfrm>
              <a:off x="6122268" y="4032860"/>
              <a:ext cx="512950" cy="1072"/>
            </a:xfrm>
            <a:prstGeom prst="line">
              <a:avLst/>
            </a:prstGeom>
            <a:noFill/>
            <a:ln w="6350" cap="flat" cmpd="sng" algn="ctr">
              <a:solidFill>
                <a:srgbClr val="888888"/>
              </a:solidFill>
              <a:prstDash val="solid"/>
              <a:miter lim="800000"/>
            </a:ln>
            <a:effectLst/>
          </p:spPr>
        </p:cxn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4339DE7A-CCEE-43A9-9739-4ED9356130DD}"/>
                </a:ext>
              </a:extLst>
            </p:cNvPr>
            <p:cNvSpPr/>
            <p:nvPr/>
          </p:nvSpPr>
          <p:spPr>
            <a:xfrm>
              <a:off x="6635218" y="4282038"/>
              <a:ext cx="562858" cy="262967"/>
            </a:xfrm>
            <a:prstGeom prst="rect">
              <a:avLst/>
            </a:prstGeom>
            <a:solidFill>
              <a:srgbClr val="BEE7A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25" kern="0" dirty="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BSF</a:t>
              </a:r>
              <a:endParaRPr lang="zh-CN" altLang="en-US" sz="825" kern="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33B5500A-DAD8-4589-9A42-4A90D18C0127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068742" y="3976130"/>
              <a:ext cx="669772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1DFAF249-5DF9-40A6-A2E4-D3ABDE091300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6050923" y="4095192"/>
              <a:ext cx="669772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</p:cxnSp>
        <p:cxnSp>
          <p:nvCxnSpPr>
            <p:cNvPr id="60" name="直接箭头连接符 59">
              <a:extLst>
                <a:ext uri="{FF2B5EF4-FFF2-40B4-BE49-F238E27FC236}">
                  <a16:creationId xmlns:a16="http://schemas.microsoft.com/office/drawing/2014/main" id="{9B59FB84-B227-4F07-AAA6-C69242635E2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7119514" y="4095192"/>
              <a:ext cx="0" cy="31740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triangle"/>
              <a:tailEnd type="triangle"/>
            </a:ln>
            <a:effectLst/>
          </p:spPr>
        </p:cxn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5FC50F55-3A1C-4433-B33E-BB67D9940D1D}"/>
                </a:ext>
              </a:extLst>
            </p:cNvPr>
            <p:cNvSpPr txBox="1"/>
            <p:nvPr/>
          </p:nvSpPr>
          <p:spPr>
            <a:xfrm>
              <a:off x="5936712" y="3698478"/>
              <a:ext cx="115841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4. Private UE IP</a:t>
              </a:r>
              <a:endParaRPr lang="zh-CN" altLang="en-US" dirty="0"/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ABD74769-DA78-4A9E-AF5C-EC34D40EF16F}"/>
                </a:ext>
              </a:extLst>
            </p:cNvPr>
            <p:cNvSpPr txBox="1"/>
            <p:nvPr/>
          </p:nvSpPr>
          <p:spPr>
            <a:xfrm>
              <a:off x="6068742" y="4077072"/>
              <a:ext cx="8403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FF0000"/>
                  </a:solidFill>
                </a:rPr>
                <a:t>5. UE ID</a:t>
              </a:r>
            </a:p>
            <a:p>
              <a:r>
                <a:rPr lang="en-US" altLang="zh-CN" dirty="0">
                  <a:solidFill>
                    <a:srgbClr val="FF0000"/>
                  </a:solidFill>
                </a:rPr>
                <a:t>(SUPI)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87618873-1A41-406D-AADA-28F7BFB6175B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356315" y="3499295"/>
              <a:ext cx="0" cy="1332239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897DF94E-44F3-4935-A306-8D67D7FC7945}"/>
                </a:ext>
              </a:extLst>
            </p:cNvPr>
            <p:cNvSpPr txBox="1"/>
            <p:nvPr/>
          </p:nvSpPr>
          <p:spPr>
            <a:xfrm>
              <a:off x="4405028" y="3687057"/>
              <a:ext cx="136450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2. Get UPF address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84558289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6E9EE-8A5C-434A-B191-D12048E9B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533" y="239218"/>
            <a:ext cx="7607130" cy="720902"/>
          </a:xfrm>
        </p:spPr>
        <p:txBody>
          <a:bodyPr/>
          <a:lstStyle/>
          <a:p>
            <a:pPr algn="l"/>
            <a:r>
              <a:rPr lang="en-US" altLang="zh-CN" sz="2400" dirty="0"/>
              <a:t>Proposed solutions for mapping</a:t>
            </a:r>
            <a:br>
              <a:rPr lang="en-US" altLang="zh-CN" sz="2400" dirty="0"/>
            </a:br>
            <a:r>
              <a:rPr lang="en-US" altLang="zh-CN" sz="2400" dirty="0"/>
              <a:t>            GPSI/External Group ID</a:t>
            </a:r>
            <a:r>
              <a:rPr lang="en-GB" altLang="zh-CN" sz="2400" dirty="0"/>
              <a:t> to </a:t>
            </a:r>
            <a:r>
              <a:rPr lang="en-US" altLang="zh-CN" sz="2400" dirty="0"/>
              <a:t>SUPI/ Internal Group ID</a:t>
            </a:r>
            <a:endParaRPr lang="en-US" sz="2400" dirty="0"/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7B19AA1A-CB35-4A93-B1F6-0DE9CC7C0FC8}"/>
              </a:ext>
            </a:extLst>
          </p:cNvPr>
          <p:cNvSpPr txBox="1">
            <a:spLocks/>
          </p:cNvSpPr>
          <p:nvPr/>
        </p:nvSpPr>
        <p:spPr>
          <a:xfrm>
            <a:off x="522921" y="1122725"/>
            <a:ext cx="7746783" cy="202607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kern="0" dirty="0"/>
              <a:t>Th</a:t>
            </a:r>
            <a:r>
              <a:rPr lang="en-GB" altLang="zh-CN" sz="1600" dirty="0"/>
              <a:t>e V-NEF </a:t>
            </a:r>
            <a:r>
              <a:rPr lang="en-US" altLang="zh-CN" sz="1600" dirty="0"/>
              <a:t>retrieves SUPI/Internal Group ID corresponding to</a:t>
            </a:r>
            <a:r>
              <a:rPr lang="en-GB" altLang="zh-CN" sz="1600" dirty="0"/>
              <a:t> the </a:t>
            </a:r>
            <a:r>
              <a:rPr lang="en-US" altLang="zh-CN" sz="1600" dirty="0"/>
              <a:t>GPSI/External Group ID</a:t>
            </a:r>
            <a:r>
              <a:rPr lang="en-GB" altLang="zh-CN" sz="1600" dirty="0"/>
              <a:t> from UDM in HPLMN via H-NEF.</a:t>
            </a:r>
            <a:r>
              <a:rPr lang="en-GB" altLang="zh-CN" sz="1600" b="1" dirty="0"/>
              <a:t>(extending the Nnef_UEId_Get service to support inputs/outputs of these IDs)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GB" altLang="zh-CN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GB" altLang="zh-CN" sz="1600" dirty="0"/>
              <a:t>The V-SMF retrieves the Internal Group ID(s) during PDU session establishment/modification, then use it as Data Key for subscription if needed.</a:t>
            </a:r>
            <a:r>
              <a:rPr lang="en-GB" altLang="zh-CN" sz="1600" b="1" dirty="0"/>
              <a:t>(extending the Nsmf_PDUSession_Create service operation)</a:t>
            </a:r>
          </a:p>
        </p:txBody>
      </p:sp>
      <p:sp>
        <p:nvSpPr>
          <p:cNvPr id="48" name="TextBox 3">
            <a:extLst>
              <a:ext uri="{FF2B5EF4-FFF2-40B4-BE49-F238E27FC236}">
                <a16:creationId xmlns:a16="http://schemas.microsoft.com/office/drawing/2014/main" id="{9C249CF3-BF0E-44F0-A98A-3420E0CE6DCC}"/>
              </a:ext>
            </a:extLst>
          </p:cNvPr>
          <p:cNvSpPr txBox="1"/>
          <p:nvPr/>
        </p:nvSpPr>
        <p:spPr>
          <a:xfrm>
            <a:off x="786063" y="5662864"/>
            <a:ext cx="6650731" cy="276999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200" b="1" dirty="0"/>
              <a:t>See CR4110(23.502), CR0122(23.548) and CR0123(23.548) c</a:t>
            </a:r>
            <a:r>
              <a:rPr lang="en-US" altLang="zh-CN" sz="1200" b="1" dirty="0"/>
              <a:t>orresponding to this solution</a:t>
            </a:r>
            <a:r>
              <a:rPr lang="en-US" sz="1200" b="1" dirty="0"/>
              <a:t>.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A7A5EFF-E404-49A0-81B7-473145DDC236}"/>
              </a:ext>
            </a:extLst>
          </p:cNvPr>
          <p:cNvGrpSpPr/>
          <p:nvPr/>
        </p:nvGrpSpPr>
        <p:grpSpPr>
          <a:xfrm>
            <a:off x="4160860" y="3190073"/>
            <a:ext cx="2378478" cy="2002276"/>
            <a:chOff x="4297735" y="3474186"/>
            <a:chExt cx="2378478" cy="2002276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0AED517E-A428-4D7B-A113-35B18C448B14}"/>
                </a:ext>
              </a:extLst>
            </p:cNvPr>
            <p:cNvSpPr/>
            <p:nvPr/>
          </p:nvSpPr>
          <p:spPr>
            <a:xfrm>
              <a:off x="6113355" y="4803299"/>
              <a:ext cx="562858" cy="262967"/>
            </a:xfrm>
            <a:prstGeom prst="rect">
              <a:avLst/>
            </a:prstGeom>
            <a:solidFill>
              <a:srgbClr val="BEE7A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25" kern="0" dirty="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H-SMF</a:t>
              </a:r>
              <a:endParaRPr lang="zh-CN" altLang="en-US" sz="825" kern="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547626C0-C63B-4607-84B5-EF98C3456DD2}"/>
                </a:ext>
              </a:extLst>
            </p:cNvPr>
            <p:cNvCxnSpPr>
              <a:cxnSpLocks/>
              <a:stCxn id="37" idx="3"/>
              <a:endCxn id="32" idx="1"/>
            </p:cNvCxnSpPr>
            <p:nvPr/>
          </p:nvCxnSpPr>
          <p:spPr>
            <a:xfrm>
              <a:off x="5614538" y="4934783"/>
              <a:ext cx="498817" cy="0"/>
            </a:xfrm>
            <a:prstGeom prst="line">
              <a:avLst/>
            </a:prstGeom>
            <a:noFill/>
            <a:ln w="6350" cap="flat" cmpd="sng" algn="ctr">
              <a:solidFill>
                <a:srgbClr val="888888"/>
              </a:solidFill>
              <a:prstDash val="solid"/>
              <a:miter lim="800000"/>
            </a:ln>
            <a:effectLst/>
          </p:spPr>
        </p:cxn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F133E33C-0047-42F9-9FE7-7BEA724EA69E}"/>
                </a:ext>
              </a:extLst>
            </p:cNvPr>
            <p:cNvSpPr/>
            <p:nvPr/>
          </p:nvSpPr>
          <p:spPr>
            <a:xfrm>
              <a:off x="5038191" y="4162264"/>
              <a:ext cx="562858" cy="262967"/>
            </a:xfrm>
            <a:prstGeom prst="rect">
              <a:avLst/>
            </a:prstGeom>
            <a:solidFill>
              <a:srgbClr val="F4A10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25" kern="0" dirty="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V-NEF</a:t>
              </a:r>
              <a:endParaRPr lang="zh-CN" altLang="en-US" sz="825" kern="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267899B2-374F-448E-AC9C-56D028E79D70}"/>
                </a:ext>
              </a:extLst>
            </p:cNvPr>
            <p:cNvSpPr/>
            <p:nvPr/>
          </p:nvSpPr>
          <p:spPr>
            <a:xfrm>
              <a:off x="5024702" y="4803299"/>
              <a:ext cx="589836" cy="262967"/>
            </a:xfrm>
            <a:prstGeom prst="rect">
              <a:avLst/>
            </a:prstGeom>
            <a:solidFill>
              <a:srgbClr val="F4A10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25" kern="0" dirty="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V-SMF</a:t>
              </a:r>
              <a:endParaRPr lang="zh-CN" altLang="en-US" sz="825" kern="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57112767-3A3D-4A06-AA18-DE1D93BB37F9}"/>
                </a:ext>
              </a:extLst>
            </p:cNvPr>
            <p:cNvCxnSpPr>
              <a:cxnSpLocks/>
              <a:stCxn id="36" idx="2"/>
              <a:endCxn id="37" idx="0"/>
            </p:cNvCxnSpPr>
            <p:nvPr/>
          </p:nvCxnSpPr>
          <p:spPr bwMode="auto">
            <a:xfrm>
              <a:off x="5319620" y="4425231"/>
              <a:ext cx="0" cy="378068"/>
            </a:xfrm>
            <a:prstGeom prst="line">
              <a:avLst/>
            </a:prstGeom>
            <a:noFill/>
            <a:ln w="6350" cap="flat" cmpd="sng" algn="ctr">
              <a:solidFill>
                <a:srgbClr val="888888"/>
              </a:solidFill>
              <a:prstDash val="solid"/>
              <a:miter lim="800000"/>
            </a:ln>
            <a:effectLst/>
          </p:spPr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8DF5CFF8-703A-4914-B638-C9D562BCE813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202123" y="4366202"/>
              <a:ext cx="0" cy="510779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</p:cxn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C327B471-3236-42D1-8C02-4A3D5575A224}"/>
                </a:ext>
              </a:extLst>
            </p:cNvPr>
            <p:cNvSpPr/>
            <p:nvPr/>
          </p:nvSpPr>
          <p:spPr>
            <a:xfrm>
              <a:off x="6113355" y="4349318"/>
              <a:ext cx="562858" cy="262967"/>
            </a:xfrm>
            <a:prstGeom prst="rect">
              <a:avLst/>
            </a:prstGeom>
            <a:solidFill>
              <a:srgbClr val="BEE7A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25" kern="0" dirty="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UDM</a:t>
              </a:r>
              <a:endParaRPr lang="zh-CN" altLang="en-US" sz="825" kern="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C180F2AD-DA11-467C-BADE-1F1A56F3739E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5529060" y="4996043"/>
              <a:ext cx="669772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</p:cxnSp>
        <p:cxnSp>
          <p:nvCxnSpPr>
            <p:cNvPr id="44" name="直接箭头连接符 43">
              <a:extLst>
                <a:ext uri="{FF2B5EF4-FFF2-40B4-BE49-F238E27FC236}">
                  <a16:creationId xmlns:a16="http://schemas.microsoft.com/office/drawing/2014/main" id="{B3C50E6E-452E-4F9B-B707-41BD85F0A2CE}"/>
                </a:ext>
              </a:extLst>
            </p:cNvPr>
            <p:cNvCxnSpPr/>
            <p:nvPr/>
          </p:nvCxnSpPr>
          <p:spPr bwMode="auto">
            <a:xfrm>
              <a:off x="6579484" y="4559581"/>
              <a:ext cx="0" cy="31740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triangle"/>
              <a:tailEnd type="triangle"/>
            </a:ln>
            <a:effectLst/>
          </p:spPr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66430618-A842-4CC1-A160-DCF2E0C84FF6}"/>
                </a:ext>
              </a:extLst>
            </p:cNvPr>
            <p:cNvCxnSpPr/>
            <p:nvPr/>
          </p:nvCxnSpPr>
          <p:spPr bwMode="auto">
            <a:xfrm>
              <a:off x="5856813" y="4144223"/>
              <a:ext cx="0" cy="1332239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FA4A4264-DFE5-4F9E-A928-B74E031C4D5F}"/>
                </a:ext>
              </a:extLst>
            </p:cNvPr>
            <p:cNvSpPr txBox="1"/>
            <p:nvPr/>
          </p:nvSpPr>
          <p:spPr>
            <a:xfrm>
              <a:off x="5439901" y="5002712"/>
              <a:ext cx="11395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FF0000"/>
                  </a:solidFill>
                </a:rPr>
                <a:t>1. Internal Group Identifier(s)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7F29855F-E54A-4E7E-A0D3-73B99B334E34}"/>
                </a:ext>
              </a:extLst>
            </p:cNvPr>
            <p:cNvSpPr txBox="1"/>
            <p:nvPr/>
          </p:nvSpPr>
          <p:spPr>
            <a:xfrm>
              <a:off x="4297735" y="4334464"/>
              <a:ext cx="10620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2. Subscribe for AF request</a:t>
              </a:r>
              <a:endParaRPr lang="zh-CN" altLang="en-US" dirty="0"/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949D607C-A90C-4EB2-B473-2D4161DBACCF}"/>
                </a:ext>
              </a:extLst>
            </p:cNvPr>
            <p:cNvSpPr/>
            <p:nvPr/>
          </p:nvSpPr>
          <p:spPr>
            <a:xfrm>
              <a:off x="5038191" y="3474186"/>
              <a:ext cx="562858" cy="262967"/>
            </a:xfrm>
            <a:prstGeom prst="rect">
              <a:avLst/>
            </a:prstGeom>
            <a:solidFill>
              <a:srgbClr val="F4A10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25" kern="0" dirty="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AF</a:t>
              </a:r>
              <a:endParaRPr lang="zh-CN" altLang="en-US" sz="825" kern="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5051167C-FD66-4491-9EE4-6E2A45110BC1}"/>
                </a:ext>
              </a:extLst>
            </p:cNvPr>
            <p:cNvCxnSpPr>
              <a:cxnSpLocks/>
              <a:stCxn id="34" idx="2"/>
              <a:endCxn id="36" idx="0"/>
            </p:cNvCxnSpPr>
            <p:nvPr/>
          </p:nvCxnSpPr>
          <p:spPr bwMode="auto">
            <a:xfrm>
              <a:off x="5319620" y="3737153"/>
              <a:ext cx="0" cy="425111"/>
            </a:xfrm>
            <a:prstGeom prst="line">
              <a:avLst/>
            </a:prstGeom>
            <a:noFill/>
            <a:ln w="6350" cap="flat" cmpd="sng" algn="ctr">
              <a:solidFill>
                <a:srgbClr val="888888"/>
              </a:solidFill>
              <a:prstDash val="solid"/>
              <a:miter lim="800000"/>
            </a:ln>
            <a:effectLst/>
          </p:spPr>
        </p:cxn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94620FCA-C2BC-4F1D-AE28-8DEE3BFE6FF0}"/>
              </a:ext>
            </a:extLst>
          </p:cNvPr>
          <p:cNvGrpSpPr/>
          <p:nvPr/>
        </p:nvGrpSpPr>
        <p:grpSpPr>
          <a:xfrm>
            <a:off x="1170545" y="3190073"/>
            <a:ext cx="2224622" cy="1821819"/>
            <a:chOff x="919328" y="3465312"/>
            <a:chExt cx="2224622" cy="1821819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1040F2AF-7697-4C69-B707-4454B1A8EA3F}"/>
                </a:ext>
              </a:extLst>
            </p:cNvPr>
            <p:cNvSpPr/>
            <p:nvPr/>
          </p:nvSpPr>
          <p:spPr>
            <a:xfrm>
              <a:off x="2581092" y="4358045"/>
              <a:ext cx="562858" cy="262967"/>
            </a:xfrm>
            <a:prstGeom prst="rect">
              <a:avLst/>
            </a:prstGeom>
            <a:solidFill>
              <a:srgbClr val="BEE7A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25" kern="0" dirty="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H-NEF</a:t>
              </a:r>
              <a:endParaRPr lang="zh-CN" altLang="en-US" sz="825" kern="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6118A16F-7C12-463F-A67C-37543EB6F1F4}"/>
                </a:ext>
              </a:extLst>
            </p:cNvPr>
            <p:cNvCxnSpPr>
              <a:cxnSpLocks/>
              <a:stCxn id="20" idx="3"/>
              <a:endCxn id="17" idx="1"/>
            </p:cNvCxnSpPr>
            <p:nvPr/>
          </p:nvCxnSpPr>
          <p:spPr>
            <a:xfrm>
              <a:off x="2082275" y="4489529"/>
              <a:ext cx="498817" cy="0"/>
            </a:xfrm>
            <a:prstGeom prst="line">
              <a:avLst/>
            </a:prstGeom>
            <a:noFill/>
            <a:ln w="6350" cap="flat" cmpd="sng" algn="ctr">
              <a:solidFill>
                <a:srgbClr val="888888"/>
              </a:solidFill>
              <a:prstDash val="solid"/>
              <a:miter lim="800000"/>
            </a:ln>
            <a:effectLst/>
          </p:spPr>
        </p:cxn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B2A61813-7A99-4F70-891C-FEBFF666132F}"/>
                </a:ext>
              </a:extLst>
            </p:cNvPr>
            <p:cNvSpPr/>
            <p:nvPr/>
          </p:nvSpPr>
          <p:spPr>
            <a:xfrm>
              <a:off x="1505928" y="3465312"/>
              <a:ext cx="562858" cy="262967"/>
            </a:xfrm>
            <a:prstGeom prst="rect">
              <a:avLst/>
            </a:prstGeom>
            <a:solidFill>
              <a:srgbClr val="F4A10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25" kern="0" dirty="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AF</a:t>
              </a:r>
              <a:endParaRPr lang="zh-CN" altLang="en-US" sz="825" kern="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E8B1B04D-9A34-4ADB-985F-90BF9B6A260D}"/>
                </a:ext>
              </a:extLst>
            </p:cNvPr>
            <p:cNvSpPr/>
            <p:nvPr/>
          </p:nvSpPr>
          <p:spPr>
            <a:xfrm>
              <a:off x="1492439" y="4358045"/>
              <a:ext cx="589836" cy="262967"/>
            </a:xfrm>
            <a:prstGeom prst="rect">
              <a:avLst/>
            </a:prstGeom>
            <a:solidFill>
              <a:srgbClr val="F4A100">
                <a:lumMod val="20000"/>
                <a:lumOff val="8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25" kern="0" dirty="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(V-)NEF</a:t>
              </a:r>
              <a:endParaRPr lang="zh-CN" altLang="en-US" sz="825" kern="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46A23463-FC82-4D93-9C12-2EB2BE41968E}"/>
                </a:ext>
              </a:extLst>
            </p:cNvPr>
            <p:cNvCxnSpPr>
              <a:cxnSpLocks/>
              <a:stCxn id="19" idx="2"/>
              <a:endCxn id="20" idx="0"/>
            </p:cNvCxnSpPr>
            <p:nvPr/>
          </p:nvCxnSpPr>
          <p:spPr bwMode="auto">
            <a:xfrm>
              <a:off x="1787357" y="3728279"/>
              <a:ext cx="0" cy="629766"/>
            </a:xfrm>
            <a:prstGeom prst="line">
              <a:avLst/>
            </a:prstGeom>
            <a:noFill/>
            <a:ln w="6350" cap="flat" cmpd="sng" algn="ctr">
              <a:solidFill>
                <a:srgbClr val="888888"/>
              </a:solidFill>
              <a:prstDash val="solid"/>
              <a:miter lim="800000"/>
            </a:ln>
            <a:effectLst/>
          </p:spPr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0F90682B-BB0F-427D-8847-2C02B7803F1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736609" y="3701455"/>
              <a:ext cx="1" cy="697549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</p:cxn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FC1012D8-8A8B-4774-9F85-891674CD2F5F}"/>
                </a:ext>
              </a:extLst>
            </p:cNvPr>
            <p:cNvSpPr/>
            <p:nvPr/>
          </p:nvSpPr>
          <p:spPr>
            <a:xfrm>
              <a:off x="2581092" y="3889820"/>
              <a:ext cx="562858" cy="262967"/>
            </a:xfrm>
            <a:prstGeom prst="rect">
              <a:avLst/>
            </a:prstGeom>
            <a:solidFill>
              <a:srgbClr val="BEE7A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25" kern="0" dirty="0">
                  <a:solidFill>
                    <a:srgbClr val="66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UDM</a:t>
              </a:r>
              <a:endParaRPr lang="zh-CN" altLang="en-US" sz="825" kern="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3F81664B-B825-4FE1-BB3E-EC8BF7747DC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014616" y="4431727"/>
              <a:ext cx="669772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D7FD8BC7-2724-47AE-8644-1656D5D72F5F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1996797" y="4550789"/>
              <a:ext cx="669772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</p:cxnSp>
        <p:cxnSp>
          <p:nvCxnSpPr>
            <p:cNvPr id="26" name="直接箭头连接符 25">
              <a:extLst>
                <a:ext uri="{FF2B5EF4-FFF2-40B4-BE49-F238E27FC236}">
                  <a16:creationId xmlns:a16="http://schemas.microsoft.com/office/drawing/2014/main" id="{AC25C830-1398-494F-926F-EEF8BD5E618E}"/>
                </a:ext>
              </a:extLst>
            </p:cNvPr>
            <p:cNvCxnSpPr/>
            <p:nvPr/>
          </p:nvCxnSpPr>
          <p:spPr bwMode="auto">
            <a:xfrm>
              <a:off x="3059332" y="4089722"/>
              <a:ext cx="0" cy="31740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triangle"/>
              <a:tailEnd type="triangle"/>
            </a:ln>
            <a:effectLst/>
          </p:spPr>
        </p:cxn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5326978-E10C-461C-B0FD-FC41B1F439F6}"/>
                </a:ext>
              </a:extLst>
            </p:cNvPr>
            <p:cNvSpPr txBox="1"/>
            <p:nvPr/>
          </p:nvSpPr>
          <p:spPr>
            <a:xfrm>
              <a:off x="1996797" y="3982788"/>
              <a:ext cx="8305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FF0000"/>
                  </a:solidFill>
                </a:rPr>
                <a:t>2. External Identifiers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4431BAA9-FD3F-4E47-963F-ECF4BEBC73C2}"/>
                </a:ext>
              </a:extLst>
            </p:cNvPr>
            <p:cNvCxnSpPr/>
            <p:nvPr/>
          </p:nvCxnSpPr>
          <p:spPr bwMode="auto">
            <a:xfrm>
              <a:off x="2302189" y="3954892"/>
              <a:ext cx="0" cy="1332239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6E2DB18-1AE4-4526-8453-2EF6F9C8B673}"/>
                </a:ext>
              </a:extLst>
            </p:cNvPr>
            <p:cNvSpPr txBox="1"/>
            <p:nvPr/>
          </p:nvSpPr>
          <p:spPr>
            <a:xfrm>
              <a:off x="1979215" y="4599619"/>
              <a:ext cx="74495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rgbClr val="FF0000"/>
                  </a:solidFill>
                </a:rPr>
                <a:t>3. Internal Identifiers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210EC433-4861-4ABB-A9F3-21F166A81F3E}"/>
                </a:ext>
              </a:extLst>
            </p:cNvPr>
            <p:cNvSpPr txBox="1"/>
            <p:nvPr/>
          </p:nvSpPr>
          <p:spPr>
            <a:xfrm>
              <a:off x="919328" y="3826455"/>
              <a:ext cx="8305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1. External Identifiers</a:t>
              </a:r>
              <a:endParaRPr lang="zh-CN" altLang="en-US" dirty="0"/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1EB14A22-368D-4C70-848D-027A604A0499}"/>
              </a:ext>
            </a:extLst>
          </p:cNvPr>
          <p:cNvSpPr txBox="1"/>
          <p:nvPr/>
        </p:nvSpPr>
        <p:spPr>
          <a:xfrm>
            <a:off x="1535675" y="5163729"/>
            <a:ext cx="2130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Mapping GPSI/External Group ID to SUPI/Internal Group ID</a:t>
            </a:r>
            <a:endParaRPr lang="zh-CN" altLang="en-US" dirty="0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6FE691EC-2E94-4462-AEC7-D71C4A971599}"/>
              </a:ext>
            </a:extLst>
          </p:cNvPr>
          <p:cNvSpPr txBox="1"/>
          <p:nvPr/>
        </p:nvSpPr>
        <p:spPr>
          <a:xfrm>
            <a:off x="4654888" y="5270386"/>
            <a:ext cx="213009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V-SMF retrieves Internal Group ID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256727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E589659-3C39-45C7-B440-E272628CB3C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Thanks!</a:t>
            </a:r>
          </a:p>
        </p:txBody>
      </p:sp>
    </p:spTree>
    <p:extLst>
      <p:ext uri="{BB962C8B-B14F-4D97-AF65-F5344CB8AC3E}">
        <p14:creationId xmlns:p14="http://schemas.microsoft.com/office/powerpoint/2010/main" val="291443607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09cef1fd-e61b-4dbf-b745-21988b13f978"/>
    <ds:schemaRef ds:uri="http://schemas.openxmlformats.org/package/2006/metadata/core-properties"/>
    <ds:schemaRef ds:uri="dcc30912-d230-4cc2-b11f-bb5ca2a6b6f5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55526</TotalTime>
  <Words>552</Words>
  <Application>Microsoft Office PowerPoint</Application>
  <PresentationFormat>On-screen Show (4:3)</PresentationFormat>
  <Paragraphs>70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Arial </vt:lpstr>
      <vt:lpstr>맑은 고딕</vt:lpstr>
      <vt:lpstr>宋体</vt:lpstr>
      <vt:lpstr>微软雅黑</vt:lpstr>
      <vt:lpstr>Arial</vt:lpstr>
      <vt:lpstr>Calibri</vt:lpstr>
      <vt:lpstr>Times New Roman</vt:lpstr>
      <vt:lpstr>Office Theme</vt:lpstr>
      <vt:lpstr>ID Mapping: From IDs used in AF request to IDs used in V-SMF subscription</vt:lpstr>
      <vt:lpstr>Background</vt:lpstr>
      <vt:lpstr>Proposed solutions for UE IP to SUPI mapping</vt:lpstr>
      <vt:lpstr>Proposed solutions for mapping             GPSI/External Group ID to SUPI/ Internal Group ID</vt:lpstr>
      <vt:lpstr>Thanks!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Huawei_#157</cp:lastModifiedBy>
  <cp:revision>2435</cp:revision>
  <dcterms:created xsi:type="dcterms:W3CDTF">2008-08-30T09:32:10Z</dcterms:created>
  <dcterms:modified xsi:type="dcterms:W3CDTF">2023-05-12T11:40:26Z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0x0101003A08C6E7E0CB5C40B3C0F55B9E8294C3</vt:lpwstr>
  </property>
  <property fmtid="{D5CDD505-2E9C-101B-9397-08002B2CF9AE}" pid="9" name="_2015_ms_pID_725343">
    <vt:lpwstr>(3)7YOPPEH2sqYnnfC6QhEt1cBPLkSFmACBBA7cAYVK0rkXhz0StaLn8gYNtQ9O87QO68RIkfw1
1NWhYsvaarYSGpbwMv1cVCZar7J6YccQSPKADQs8geStIVEbWwb2ZvkMNMF3PqYBKM8+MKv0
1NLGR1GN/EY+sPrNlu1FmCn7QWuVOAhghxS5hAqwNhdU/NwpZBYHEaQZo9OLSPcSkEZUiikq
KT0zG5Tp8nySCX1M/r</vt:lpwstr>
  </property>
  <property fmtid="{D5CDD505-2E9C-101B-9397-08002B2CF9AE}" pid="10" name="_2015_ms_pID_7253431">
    <vt:lpwstr>OOyRIFB8j6OdIp37bTODrFO3IYOec0FvgqhQfLAOi5aZjXDH1Y8PiF
ZBvpcpi5TKfn+emTsNhwnlltnblawC9Dhi9c2qRI4EDP1Ye34VcLEQlD9v5eWp/iZq3Ufvri
/SfCRoSQAGsRdpCnoFC2QzlfgaOXw40PM+4fhnh8DbPm3ESnebMmhZ40guwqxxj0NDeT56/r
T6uSBOpDEQZJcHrL68qVgo4JB8OWOC4E77DB</vt:lpwstr>
  </property>
  <property fmtid="{D5CDD505-2E9C-101B-9397-08002B2CF9AE}" pid="11" name="_2015_ms_pID_7253432">
    <vt:lpwstr>zQ==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1683891547</vt:lpwstr>
  </property>
</Properties>
</file>